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85" r:id="rId2"/>
    <p:sldId id="256" r:id="rId3"/>
    <p:sldId id="287" r:id="rId4"/>
    <p:sldId id="296" r:id="rId5"/>
    <p:sldId id="286" r:id="rId6"/>
    <p:sldId id="288" r:id="rId7"/>
    <p:sldId id="29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988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471E3-2218-D247-AE4E-520E34DE8C3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45F9F-245C-C444-84F8-8B78A39B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5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D20A2-76DF-FF46-BAD5-D58AD60250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8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8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4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6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2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4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7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D87-AA62-2644-A972-BEEB5DBA2C26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FCFC-7C85-9E4B-88C0-6C11FC53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18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https://www.ansys.com/-/media/ansys/corporate/blog/materials-blogs/machine-learning-materials-science/machine-learning-materials-science-understanding.jpg?h=450&amp;w=600&amp;la=en&amp;hash=546CB0DA15E418C411AD81DB71F83418CA4957AF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252CEE-A511-684F-A967-36FE177B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0505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Simulation improves the understanding of material properties, including atomic behavior, that is hard to probe experimentally. ">
            <a:extLst>
              <a:ext uri="{FF2B5EF4-FFF2-40B4-BE49-F238E27FC236}">
                <a16:creationId xmlns:a16="http://schemas.microsoft.com/office/drawing/2014/main" id="{00D8A647-7EE0-A04F-81F1-6360D64E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778" cy="687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604A8F-487E-0944-B58E-2E5FF3EE37F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356" y1="70395" x2="22356" y2="70395"/>
                        <a14:foregroundMark x1="37462" y1="44079" x2="37462" y2="44079"/>
                        <a14:foregroundMark x1="57100" y1="50000" x2="57100" y2="50000"/>
                        <a14:foregroundMark x1="74018" y1="52632" x2="74018" y2="52632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8676" y="5342261"/>
            <a:ext cx="3922716" cy="1801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27D336-A522-2545-8B3B-7933E8F1C79D}"/>
              </a:ext>
            </a:extLst>
          </p:cNvPr>
          <p:cNvSpPr txBox="1"/>
          <p:nvPr/>
        </p:nvSpPr>
        <p:spPr>
          <a:xfrm>
            <a:off x="0" y="39835"/>
            <a:ext cx="11887200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cap="small" spc="-300" dirty="0">
                <a:ln w="3175">
                  <a:noFill/>
                </a:ln>
                <a:solidFill>
                  <a:schemeClr val="bg1"/>
                </a:solidFill>
                <a:latin typeface="Helvetica"/>
                <a:cs typeface="Helvetica"/>
              </a:rPr>
              <a:t>Week 7</a:t>
            </a:r>
          </a:p>
          <a:p>
            <a:pPr>
              <a:lnSpc>
                <a:spcPct val="90000"/>
              </a:lnSpc>
            </a:pPr>
            <a:r>
              <a:rPr lang="en-US" sz="8000" b="1" cap="small" spc="-300" dirty="0">
                <a:ln w="3175">
                  <a:noFill/>
                </a:ln>
                <a:solidFill>
                  <a:schemeClr val="bg1"/>
                </a:solidFill>
                <a:latin typeface="Helvetica"/>
                <a:cs typeface="Helvetica"/>
              </a:rPr>
              <a:t>2</a:t>
            </a:r>
            <a:r>
              <a:rPr lang="en-US" sz="8000" b="1" cap="small" spc="-300" baseline="30000" dirty="0">
                <a:ln w="3175">
                  <a:noFill/>
                </a:ln>
                <a:solidFill>
                  <a:schemeClr val="bg1"/>
                </a:solidFill>
                <a:latin typeface="Helvetica"/>
                <a:cs typeface="Helvetica"/>
              </a:rPr>
              <a:t>nd</a:t>
            </a:r>
            <a:r>
              <a:rPr lang="en-US" sz="8000" b="1" cap="small" spc="-300" dirty="0">
                <a:ln w="3175">
                  <a:noFill/>
                </a:ln>
                <a:solidFill>
                  <a:schemeClr val="bg1"/>
                </a:solidFill>
                <a:latin typeface="Helvetica"/>
                <a:cs typeface="Helvetica"/>
              </a:rPr>
              <a:t> Level Transformations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9F6AB-5FF4-F94B-8EA2-486536F45BA3}"/>
              </a:ext>
            </a:extLst>
          </p:cNvPr>
          <p:cNvSpPr txBox="1"/>
          <p:nvPr/>
        </p:nvSpPr>
        <p:spPr>
          <a:xfrm>
            <a:off x="78056" y="3429604"/>
            <a:ext cx="12366703" cy="147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 Light"/>
                <a:cs typeface="Helvetica Light"/>
              </a:rPr>
              <a:t>Zachary Chang</a:t>
            </a:r>
            <a:endParaRPr lang="en-US" sz="4000" b="1" baseline="300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bg1"/>
                </a:solidFill>
                <a:latin typeface="Helvetica Light"/>
                <a:cs typeface="Helvetica Light"/>
              </a:rPr>
              <a:t>University of California, Los Angeles (UCLA)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bg1"/>
                </a:solidFill>
                <a:latin typeface="Helvetica Light"/>
                <a:cs typeface="Helvetica Light"/>
              </a:rPr>
              <a:t>Contact: zachang890@g.ucla.edu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104D-03C1-4A44-B9A3-EBE9BCE55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3771" y="3141950"/>
            <a:ext cx="3699434" cy="3358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BBD01-45F1-394E-A57D-05C076DE2D0E}"/>
              </a:ext>
            </a:extLst>
          </p:cNvPr>
          <p:cNvSpPr txBox="1"/>
          <p:nvPr/>
        </p:nvSpPr>
        <p:spPr>
          <a:xfrm>
            <a:off x="8481326" y="6239328"/>
            <a:ext cx="349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P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hysics of</a:t>
            </a:r>
            <a:r>
              <a:rPr lang="en-US" sz="2000" b="1" spc="-15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A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mo</a:t>
            </a:r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R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phous  and</a:t>
            </a:r>
          </a:p>
          <a:p>
            <a:pPr algn="ctr"/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 </a:t>
            </a:r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I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norganic</a:t>
            </a:r>
            <a:r>
              <a:rPr lang="en-US" sz="2000" b="1" spc="-15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S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olids </a:t>
            </a:r>
            <a:r>
              <a:rPr lang="en-US" sz="2000" b="1" spc="-150" dirty="0">
                <a:solidFill>
                  <a:srgbClr val="C00000"/>
                </a:solidFill>
                <a:latin typeface="Helvetica" pitchFamily="2" charset="0"/>
              </a:rPr>
              <a:t>Lab</a:t>
            </a:r>
            <a:r>
              <a:rPr lang="en-US" sz="2000" b="1" spc="-150" dirty="0">
                <a:solidFill>
                  <a:srgbClr val="0F3B5C"/>
                </a:solidFill>
                <a:latin typeface="Helvetica" pitchFamily="2" charset="0"/>
              </a:rPr>
              <a:t>oratory</a:t>
            </a:r>
          </a:p>
        </p:txBody>
      </p:sp>
    </p:spTree>
    <p:extLst>
      <p:ext uri="{BB962C8B-B14F-4D97-AF65-F5344CB8AC3E}">
        <p14:creationId xmlns:p14="http://schemas.microsoft.com/office/powerpoint/2010/main" val="33567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279399" y="575625"/>
            <a:ext cx="11798300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Work Completed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F8E49-9DB7-B041-952F-419BEA3E4650}"/>
              </a:ext>
            </a:extLst>
          </p:cNvPr>
          <p:cNvSpPr txBox="1"/>
          <p:nvPr/>
        </p:nvSpPr>
        <p:spPr>
          <a:xfrm>
            <a:off x="279399" y="2269751"/>
            <a:ext cx="6731000" cy="2466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Organized all previous code into class and class methods to improve testing performance</a:t>
            </a:r>
          </a:p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Created archive of selected features for the model selection team</a:t>
            </a:r>
          </a:p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Initial steps into 2</a:t>
            </a:r>
            <a:r>
              <a:rPr lang="en-US" sz="2000" b="1" baseline="30000" dirty="0">
                <a:solidFill>
                  <a:srgbClr val="3284BF"/>
                </a:solidFill>
                <a:latin typeface="Helvetica"/>
                <a:cs typeface="Helvetica"/>
              </a:rPr>
              <a:t>nd</a:t>
            </a: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 level feature transformations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18ADF-0E8F-F042-8D49-6824311E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730" y="1596358"/>
            <a:ext cx="3139709" cy="31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196850" y="415479"/>
            <a:ext cx="11798300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Code Organization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A9EA7-E96D-3E40-92A7-E78B99B533F9}"/>
              </a:ext>
            </a:extLst>
          </p:cNvPr>
          <p:cNvSpPr txBox="1"/>
          <p:nvPr/>
        </p:nvSpPr>
        <p:spPr>
          <a:xfrm>
            <a:off x="834660" y="546219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Class for calculating atomic mol percentage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8F909-4CE7-6044-96ED-5B843DF9CF4E}"/>
              </a:ext>
            </a:extLst>
          </p:cNvPr>
          <p:cNvSpPr txBox="1"/>
          <p:nvPr/>
        </p:nvSpPr>
        <p:spPr>
          <a:xfrm>
            <a:off x="7352214" y="841812"/>
            <a:ext cx="451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Excerpt from N x P matrix of atomic mol %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DB69BB3-0303-074A-815D-EF5D78EA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5" y="1026478"/>
            <a:ext cx="5651667" cy="4383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81E8E-8AA9-D946-993A-48485A25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40" y="1555545"/>
            <a:ext cx="5933700" cy="3325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F5365-092B-AE4F-8D20-33155A39D970}"/>
              </a:ext>
            </a:extLst>
          </p:cNvPr>
          <p:cNvSpPr txBox="1"/>
          <p:nvPr/>
        </p:nvSpPr>
        <p:spPr>
          <a:xfrm>
            <a:off x="6769377" y="5001891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Class for feature onboarding and normalization</a:t>
            </a:r>
          </a:p>
        </p:txBody>
      </p:sp>
    </p:spTree>
    <p:extLst>
      <p:ext uri="{BB962C8B-B14F-4D97-AF65-F5344CB8AC3E}">
        <p14:creationId xmlns:p14="http://schemas.microsoft.com/office/powerpoint/2010/main" val="66717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196850" y="415479"/>
            <a:ext cx="11798300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Code Organization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A9EA7-E96D-3E40-92A7-E78B99B533F9}"/>
              </a:ext>
            </a:extLst>
          </p:cNvPr>
          <p:cNvSpPr txBox="1"/>
          <p:nvPr/>
        </p:nvSpPr>
        <p:spPr>
          <a:xfrm>
            <a:off x="834660" y="5462190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Class for mathematical transformations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8F909-4CE7-6044-96ED-5B843DF9CF4E}"/>
              </a:ext>
            </a:extLst>
          </p:cNvPr>
          <p:cNvSpPr txBox="1"/>
          <p:nvPr/>
        </p:nvSpPr>
        <p:spPr>
          <a:xfrm>
            <a:off x="7352214" y="841812"/>
            <a:ext cx="451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Excerpt from N x P matrix of atomic mol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F5365-092B-AE4F-8D20-33155A39D970}"/>
              </a:ext>
            </a:extLst>
          </p:cNvPr>
          <p:cNvSpPr txBox="1"/>
          <p:nvPr/>
        </p:nvSpPr>
        <p:spPr>
          <a:xfrm>
            <a:off x="6769377" y="500189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Class for alpha selection and feature selection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0D8CD5-C26D-0A4F-8A64-34A9F15F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9" y="957641"/>
            <a:ext cx="5261200" cy="450454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011CDA-CD09-F649-965B-E15B540D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8" y="1269010"/>
            <a:ext cx="5723583" cy="35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0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279399" y="575625"/>
            <a:ext cx="11798300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Archive of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B56D1-6549-534E-A83C-3B953D9B61F0}"/>
              </a:ext>
            </a:extLst>
          </p:cNvPr>
          <p:cNvSpPr txBox="1"/>
          <p:nvPr/>
        </p:nvSpPr>
        <p:spPr>
          <a:xfrm>
            <a:off x="2932281" y="5712479"/>
            <a:ext cx="632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Table of glass indices, selected features, and resulting value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(example for Poisson’s ratio) </a:t>
            </a:r>
          </a:p>
        </p:txBody>
      </p:sp>
      <p:pic>
        <p:nvPicPr>
          <p:cNvPr id="3" name="Picture 2" descr="A picture containing window, large, sitting, standing&#10;&#10;Description automatically generated">
            <a:extLst>
              <a:ext uri="{FF2B5EF4-FFF2-40B4-BE49-F238E27FC236}">
                <a16:creationId xmlns:a16="http://schemas.microsoft.com/office/drawing/2014/main" id="{CC5584DB-EF74-C842-984E-D147C8A8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22" y="1239404"/>
            <a:ext cx="6993187" cy="43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196849" y="461325"/>
            <a:ext cx="11798300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2</a:t>
            </a:r>
            <a:r>
              <a:rPr lang="en-US" sz="4000" baseline="30000" dirty="0">
                <a:solidFill>
                  <a:schemeClr val="bg1"/>
                </a:solidFill>
                <a:latin typeface="Helvetica"/>
                <a:cs typeface="Helvetica"/>
              </a:rPr>
              <a:t>nd</a:t>
            </a:r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 Level Transformations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80681CC-BA19-6E41-84DD-EEFC933E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1110734"/>
            <a:ext cx="8331200" cy="139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A3FFB-BE04-6A4E-9377-336A804584B1}"/>
              </a:ext>
            </a:extLst>
          </p:cNvPr>
          <p:cNvSpPr txBox="1"/>
          <p:nvPr/>
        </p:nvSpPr>
        <p:spPr>
          <a:xfrm>
            <a:off x="2746364" y="2507734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Multiplied feature columns together (filter out duplicate features)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B67F6A5-D8E0-3142-8F15-DE2411060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62" y="3157143"/>
            <a:ext cx="5963478" cy="27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02C6-3F10-B145-9BFA-EF8A595ACCCB}"/>
              </a:ext>
            </a:extLst>
          </p:cNvPr>
          <p:cNvSpPr txBox="1"/>
          <p:nvPr/>
        </p:nvSpPr>
        <p:spPr>
          <a:xfrm>
            <a:off x="196850" y="399045"/>
            <a:ext cx="11798300" cy="51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bg1"/>
                </a:solidFill>
                <a:latin typeface="Helvetica"/>
                <a:cs typeface="Helvetica"/>
              </a:rPr>
              <a:t>Conclusion: Next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EBD64-9C34-9E4A-ADEB-E2063AE5C930}"/>
              </a:ext>
            </a:extLst>
          </p:cNvPr>
          <p:cNvSpPr txBox="1"/>
          <p:nvPr/>
        </p:nvSpPr>
        <p:spPr>
          <a:xfrm>
            <a:off x="5826125" y="117310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List of transformations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AF9DE-F511-324E-8160-1B9EF139F010}"/>
              </a:ext>
            </a:extLst>
          </p:cNvPr>
          <p:cNvSpPr txBox="1"/>
          <p:nvPr/>
        </p:nvSpPr>
        <p:spPr>
          <a:xfrm>
            <a:off x="369443" y="2103108"/>
            <a:ext cx="6731000" cy="2163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Further clean the 2</a:t>
            </a:r>
            <a:r>
              <a:rPr lang="en-US" sz="2000" b="1" baseline="30000" dirty="0">
                <a:solidFill>
                  <a:srgbClr val="3284BF"/>
                </a:solidFill>
                <a:latin typeface="Helvetica"/>
                <a:cs typeface="Helvetica"/>
              </a:rPr>
              <a:t>nd</a:t>
            </a: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 level transformations</a:t>
            </a:r>
          </a:p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Train model using these new features</a:t>
            </a:r>
          </a:p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Compare results to 1</a:t>
            </a:r>
            <a:r>
              <a:rPr lang="en-US" sz="2000" b="1" baseline="30000" dirty="0">
                <a:solidFill>
                  <a:srgbClr val="3284BF"/>
                </a:solidFill>
                <a:latin typeface="Helvetica"/>
                <a:cs typeface="Helvetica"/>
              </a:rPr>
              <a:t>st</a:t>
            </a: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 level transformations</a:t>
            </a:r>
          </a:p>
          <a:p>
            <a:pPr marL="342900" indent="-342900">
              <a:lnSpc>
                <a:spcPct val="14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84BF"/>
                </a:solidFill>
                <a:latin typeface="Helvetica"/>
                <a:cs typeface="Helvetica"/>
              </a:rPr>
              <a:t>Move on to potentially using </a:t>
            </a:r>
            <a:r>
              <a:rPr lang="en-US" sz="2000" b="1" dirty="0" err="1">
                <a:solidFill>
                  <a:srgbClr val="3284BF"/>
                </a:solidFill>
                <a:latin typeface="Helvetica"/>
                <a:cs typeface="Helvetica"/>
              </a:rPr>
              <a:t>PyTorch</a:t>
            </a:r>
            <a:endParaRPr lang="en-US" sz="2000" b="1" dirty="0">
              <a:solidFill>
                <a:srgbClr val="3284BF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E2ED304-301D-A347-972A-88BB3C8E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884" y="1542435"/>
            <a:ext cx="3948009" cy="3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182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Chang</dc:creator>
  <cp:lastModifiedBy>Zachary Chang</cp:lastModifiedBy>
  <cp:revision>32</cp:revision>
  <dcterms:created xsi:type="dcterms:W3CDTF">2020-10-30T22:49:44Z</dcterms:created>
  <dcterms:modified xsi:type="dcterms:W3CDTF">2020-11-21T00:43:37Z</dcterms:modified>
</cp:coreProperties>
</file>